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74" r:id="rId4"/>
    <p:sldId id="275" r:id="rId5"/>
    <p:sldId id="295" r:id="rId6"/>
    <p:sldId id="277" r:id="rId7"/>
    <p:sldId id="278" r:id="rId8"/>
    <p:sldId id="279" r:id="rId9"/>
    <p:sldId id="280" r:id="rId10"/>
    <p:sldId id="281" r:id="rId11"/>
    <p:sldId id="282" r:id="rId12"/>
    <p:sldId id="297" r:id="rId13"/>
    <p:sldId id="296" r:id="rId14"/>
    <p:sldId id="29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064" autoAdjust="0"/>
  </p:normalViewPr>
  <p:slideViewPr>
    <p:cSldViewPr snapToGrid="0">
      <p:cViewPr varScale="1">
        <p:scale>
          <a:sx n="68" d="100"/>
          <a:sy n="68" d="100"/>
        </p:scale>
        <p:origin x="126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BE4D0-5F4A-4466-86A9-5FAA5F67195D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F3491-F86B-41F5-B93F-4A5DC97C5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59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42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23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41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17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87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2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00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718A8-BC1A-4785-95C7-020407C8BFB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94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8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49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https://www.ted.com/talks/adam_galinsky_how_to_speak_up_for_yourself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3491-F86B-41F5-B93F-4A5DC97C57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85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3491-F86B-41F5-B93F-4A5DC97C57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77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5317E-24A1-4BB7-AA7D-D9EA21CB9DD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99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1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8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29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99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5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2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1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845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4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0961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5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22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0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EC690-F3EE-46A1-A125-C2380680A4C9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7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EDgtjpycYg?rel=0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3219"/>
            <a:ext cx="8229600" cy="109278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Chapter 13: </a:t>
            </a:r>
            <a:r>
              <a:rPr lang="en-US" dirty="0" smtClean="0"/>
              <a:t>Leadership, Power, </a:t>
            </a:r>
            <a:r>
              <a:rPr lang="en-US" smtClean="0"/>
              <a:t>and Negotiation</a:t>
            </a:r>
            <a:endParaRPr lang="en-US" dirty="0"/>
          </a:p>
        </p:txBody>
      </p:sp>
      <p:pic>
        <p:nvPicPr>
          <p:cNvPr id="3" name="Picture 2" descr="l-337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1" y="1614298"/>
            <a:ext cx="5240181" cy="487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9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312" y="1675167"/>
            <a:ext cx="8596668" cy="489496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Organizational Politics</a:t>
            </a:r>
          </a:p>
          <a:p>
            <a:r>
              <a:rPr lang="en-US" sz="2400" dirty="0" smtClean="0"/>
              <a:t>Political Skill</a:t>
            </a:r>
          </a:p>
          <a:p>
            <a:r>
              <a:rPr lang="en-US" sz="2400" dirty="0" smtClean="0"/>
              <a:t>Causes &amp; Consequences of Organizational Politics</a:t>
            </a:r>
          </a:p>
          <a:p>
            <a:pPr lvl="1"/>
            <a:r>
              <a:rPr lang="en-US" sz="2200" dirty="0" smtClean="0"/>
              <a:t>Conflict Resolution Style Assessment</a:t>
            </a:r>
            <a:endParaRPr lang="en-US" sz="2200" dirty="0"/>
          </a:p>
          <a:p>
            <a:r>
              <a:rPr lang="en-US" sz="2400" dirty="0"/>
              <a:t>Conflict Resolution Styles</a:t>
            </a:r>
          </a:p>
          <a:p>
            <a:r>
              <a:rPr lang="en-US" sz="2400" dirty="0" smtClean="0"/>
              <a:t>Negotiations </a:t>
            </a:r>
          </a:p>
          <a:p>
            <a:pPr lvl="1"/>
            <a:r>
              <a:rPr lang="en-US" sz="2200" dirty="0" smtClean="0"/>
              <a:t>TED Talk: How to Speak Up for Yourself</a:t>
            </a:r>
            <a:endParaRPr lang="en-US" sz="2200" dirty="0" smtClean="0"/>
          </a:p>
          <a:p>
            <a:r>
              <a:rPr lang="en-US" sz="2400" dirty="0" smtClean="0"/>
              <a:t>Alternative Dispute Resolutions</a:t>
            </a:r>
          </a:p>
          <a:p>
            <a:r>
              <a:rPr lang="en-US" sz="2400" dirty="0" smtClean="0"/>
              <a:t>Minute Papers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7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Organizational Politics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362222" cy="388077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Actions by individuals that are directed toward the goal of furthering their own self interest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Interests can be aligned </a:t>
            </a:r>
            <a:r>
              <a:rPr lang="en-US" sz="2800" b="1" u="sng" dirty="0" smtClean="0">
                <a:solidFill>
                  <a:schemeClr val="accent5"/>
                </a:solidFill>
              </a:rPr>
              <a:t>with </a:t>
            </a:r>
            <a:r>
              <a:rPr lang="en-US" sz="2800" b="1" i="1" u="sng" dirty="0" smtClean="0">
                <a:solidFill>
                  <a:schemeClr val="accent5"/>
                </a:solidFill>
              </a:rPr>
              <a:t>or</a:t>
            </a:r>
            <a:r>
              <a:rPr lang="en-US" sz="2800" b="1" u="sng" dirty="0" smtClean="0">
                <a:solidFill>
                  <a:schemeClr val="accent5"/>
                </a:solidFill>
              </a:rPr>
              <a:t> in contrast with </a:t>
            </a:r>
            <a:r>
              <a:rPr lang="en-US" sz="2800" dirty="0" smtClean="0">
                <a:solidFill>
                  <a:schemeClr val="tx1"/>
                </a:solidFill>
              </a:rPr>
              <a:t>the organization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074" name="Picture 2" descr="Image result for organizational polit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087" y="2514516"/>
            <a:ext cx="4683830" cy="317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66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Political Skill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447" y="2619022"/>
            <a:ext cx="3719689" cy="2982205"/>
          </a:xfrm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cs typeface="Arial" pitchFamily="34" charset="0"/>
              </a:rPr>
              <a:t>Ability to network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cs typeface="Arial" pitchFamily="34" charset="0"/>
              </a:rPr>
              <a:t>Social astuteness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cs typeface="Arial" pitchFamily="34" charset="0"/>
              </a:rPr>
              <a:t>Interpersonal influence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cs typeface="Arial" pitchFamily="34" charset="0"/>
              </a:rPr>
              <a:t>Apparent sincerity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Image result for network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557" y="1270000"/>
            <a:ext cx="3027892" cy="248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read peopl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1"/>
          <a:stretch/>
        </p:blipFill>
        <p:spPr bwMode="auto">
          <a:xfrm>
            <a:off x="382369" y="4410473"/>
            <a:ext cx="3142814" cy="218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46" y="4410473"/>
            <a:ext cx="2186910" cy="218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interpersona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134" y="1533258"/>
            <a:ext cx="3356878" cy="188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673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Causes of Org. Politics</a:t>
            </a:r>
            <a:endParaRPr lang="en-US" dirty="0"/>
          </a:p>
        </p:txBody>
      </p:sp>
      <p:pic>
        <p:nvPicPr>
          <p:cNvPr id="4" name="Content Placeholder 3" descr="col2935X_1304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773" r="-3094" b="62932"/>
          <a:stretch/>
        </p:blipFill>
        <p:spPr>
          <a:xfrm>
            <a:off x="1981200" y="1646237"/>
            <a:ext cx="8229600" cy="4971042"/>
          </a:xfrm>
        </p:spPr>
      </p:pic>
    </p:spTree>
    <p:extLst>
      <p:ext uri="{BB962C8B-B14F-4D97-AF65-F5344CB8AC3E}">
        <p14:creationId xmlns:p14="http://schemas.microsoft.com/office/powerpoint/2010/main" val="27517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Consequences of Org. Politics</a:t>
            </a:r>
            <a:endParaRPr lang="en-US" dirty="0"/>
          </a:p>
        </p:txBody>
      </p:sp>
      <p:pic>
        <p:nvPicPr>
          <p:cNvPr id="4" name="Content Placeholder 3" descr="col2935X_1304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49" b="1120"/>
          <a:stretch/>
        </p:blipFill>
        <p:spPr>
          <a:xfrm>
            <a:off x="1673926" y="1396537"/>
            <a:ext cx="5818071" cy="3311601"/>
          </a:xfrm>
        </p:spPr>
      </p:pic>
      <p:pic>
        <p:nvPicPr>
          <p:cNvPr id="5" name="Picture 4" descr="memes-business-kitty-workplace-power-struggl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640" y="3015657"/>
            <a:ext cx="3884360" cy="388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6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89" y="253601"/>
            <a:ext cx="8596668" cy="1320800"/>
          </a:xfrm>
        </p:spPr>
        <p:txBody>
          <a:bodyPr/>
          <a:lstStyle/>
          <a:p>
            <a:pPr algn="l"/>
            <a:r>
              <a:rPr lang="en-US" dirty="0" smtClean="0"/>
              <a:t>Conflict Resolution Styles</a:t>
            </a:r>
            <a:endParaRPr lang="en-US" dirty="0"/>
          </a:p>
        </p:txBody>
      </p:sp>
      <p:pic>
        <p:nvPicPr>
          <p:cNvPr id="4" name="Picture 2" descr="C:\Users\TONGMN~1.003\AppData\Local\Temp\Rar$DIa0.450\col2935X_130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6445" y="1004483"/>
            <a:ext cx="6096000" cy="570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00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Negotiations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699" y="1618722"/>
            <a:ext cx="8596668" cy="3880773"/>
          </a:xfrm>
        </p:spPr>
        <p:txBody>
          <a:bodyPr/>
          <a:lstStyle/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000" dirty="0"/>
              <a:t>The process in which two or more interdependent individuals discuss and attempt to come to an agreement about their different preferences</a:t>
            </a:r>
            <a:r>
              <a:rPr lang="en-US" sz="2000" dirty="0" smtClean="0"/>
              <a:t>.</a:t>
            </a:r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endParaRPr lang="en-US" sz="2000" dirty="0" smtClean="0"/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000" dirty="0" smtClean="0"/>
              <a:t>Examples?</a:t>
            </a:r>
            <a:endParaRPr lang="en-US" sz="2000" dirty="0"/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 descr="Image result for negotia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310" y="2564770"/>
            <a:ext cx="4439709" cy="376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31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www.chow.com/assets/2009/08/10844_tart_cranberry_pie_6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86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2082" y="133110"/>
            <a:ext cx="7406640" cy="1472184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/>
              <a:t>Negotiation Strategies: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1824" y="1749899"/>
            <a:ext cx="7406640" cy="4953000"/>
          </a:xfrm>
        </p:spPr>
        <p:txBody>
          <a:bodyPr>
            <a:normAutofit/>
          </a:bodyPr>
          <a:lstStyle/>
          <a:p>
            <a:pPr algn="l"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900" dirty="0">
                <a:solidFill>
                  <a:schemeClr val="tx1"/>
                </a:solidFill>
              </a:rPr>
              <a:t>Distributive bargaining</a:t>
            </a:r>
          </a:p>
          <a:p>
            <a:pPr algn="l"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900" dirty="0">
                <a:solidFill>
                  <a:schemeClr val="tx1"/>
                </a:solidFill>
              </a:rPr>
              <a:t>Integrative bargaining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3" descr="car-buying-handshake-getty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083" y="2918506"/>
            <a:ext cx="4616567" cy="3473417"/>
          </a:xfrm>
          <a:prstGeom prst="rect">
            <a:avLst/>
          </a:prstGeom>
        </p:spPr>
      </p:pic>
      <p:pic>
        <p:nvPicPr>
          <p:cNvPr id="5" name="Picture 4" descr="couple-planning-trip-1000x66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650" y="2918506"/>
            <a:ext cx="4399351" cy="347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8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Negotiation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Preparation</a:t>
            </a:r>
          </a:p>
          <a:p>
            <a:pPr lvl="1"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Knowing </a:t>
            </a:r>
            <a:r>
              <a:rPr lang="en-US" sz="2600" dirty="0">
                <a:solidFill>
                  <a:schemeClr val="tx1"/>
                </a:solidFill>
              </a:rPr>
              <a:t>your BATNA</a:t>
            </a:r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Exchanging </a:t>
            </a:r>
            <a:r>
              <a:rPr lang="en-US" sz="2800" dirty="0" smtClean="0">
                <a:solidFill>
                  <a:schemeClr val="tx1"/>
                </a:solidFill>
              </a:rPr>
              <a:t>Information</a:t>
            </a:r>
          </a:p>
          <a:p>
            <a:pPr lvl="1"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Determining </a:t>
            </a:r>
            <a:r>
              <a:rPr lang="en-US" sz="2600" dirty="0">
                <a:solidFill>
                  <a:schemeClr val="tx1"/>
                </a:solidFill>
              </a:rPr>
              <a:t>your ZOPA</a:t>
            </a:r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Bargaining</a:t>
            </a:r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Closing</a:t>
            </a:r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Commitment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http://pictures.inspirationfeed.netdna-cdn.com/wp-content/uploads/2010/11/handshak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2" y="3897696"/>
            <a:ext cx="4400549" cy="280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893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Influences &amp; Biases in Negotiation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654" y="2255723"/>
            <a:ext cx="3304186" cy="4602277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Perceived power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Clr>
                <a:srgbClr val="0070C0"/>
              </a:buClr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 (</a:t>
            </a:r>
            <a:r>
              <a:rPr lang="en-US" sz="2400" dirty="0">
                <a:solidFill>
                  <a:schemeClr val="tx1"/>
                </a:solidFill>
              </a:rPr>
              <a:t>or lack </a:t>
            </a:r>
            <a:r>
              <a:rPr lang="en-US" sz="2400" dirty="0" smtClean="0">
                <a:solidFill>
                  <a:schemeClr val="tx1"/>
                </a:solidFill>
              </a:rPr>
              <a:t>of power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Clr>
                <a:srgbClr val="0070C0"/>
              </a:buClr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Moods and </a:t>
            </a:r>
            <a:r>
              <a:rPr lang="en-US" sz="2400" dirty="0" smtClean="0">
                <a:solidFill>
                  <a:schemeClr val="tx1"/>
                </a:solidFill>
              </a:rPr>
              <a:t>emotions</a:t>
            </a:r>
          </a:p>
          <a:p>
            <a:pPr>
              <a:buClr>
                <a:srgbClr val="0070C0"/>
              </a:buClr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Negotiation1655604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625" y="2007720"/>
            <a:ext cx="5456986" cy="347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17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TED Talk: How to Speak Up for Yourself</a:t>
            </a:r>
            <a:endParaRPr lang="en-US" dirty="0"/>
          </a:p>
        </p:txBody>
      </p:sp>
      <p:pic>
        <p:nvPicPr>
          <p:cNvPr id="4" name="MEDgtjpycY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7334" y="1524000"/>
            <a:ext cx="8918222" cy="501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77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Dispute Resolutions (ADR)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a situation where an agreement is NOT reached, it is called an IMPASSE.  </a:t>
            </a:r>
            <a:endParaRPr lang="en-US" sz="2800" dirty="0" smtClean="0"/>
          </a:p>
          <a:p>
            <a:r>
              <a:rPr lang="en-US" sz="2800" dirty="0" smtClean="0"/>
              <a:t>Common ADRs</a:t>
            </a:r>
            <a:endParaRPr lang="en-US" sz="2800" dirty="0"/>
          </a:p>
          <a:p>
            <a:pPr lvl="1"/>
            <a:r>
              <a:rPr lang="en-US" sz="2600" dirty="0" smtClean="0"/>
              <a:t>Mediation</a:t>
            </a:r>
          </a:p>
          <a:p>
            <a:pPr lvl="1"/>
            <a:r>
              <a:rPr lang="en-US" sz="2600" dirty="0" smtClean="0"/>
              <a:t>Arbitration</a:t>
            </a:r>
          </a:p>
        </p:txBody>
      </p:sp>
      <p:pic>
        <p:nvPicPr>
          <p:cNvPr id="1030" name="Picture 6" descr="Image result for impas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488" y="3481843"/>
            <a:ext cx="7249936" cy="311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532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r>
              <a:rPr lang="en-US" sz="2400" i="1" dirty="0" smtClean="0"/>
              <a:t>Any </a:t>
            </a:r>
            <a:r>
              <a:rPr lang="en-US" sz="2400" i="1" dirty="0"/>
              <a:t>questions or clarifications that you have about the topics covered in class that day. </a:t>
            </a:r>
            <a:endParaRPr lang="en-US" sz="2400" dirty="0"/>
          </a:p>
          <a:p>
            <a:r>
              <a:rPr lang="en-US" sz="2400" i="1" dirty="0" smtClean="0"/>
              <a:t>Comments </a:t>
            </a:r>
            <a:r>
              <a:rPr lang="en-US" sz="2400" i="1" dirty="0"/>
              <a:t>or opinions that you would like to express about the topics covered in class that day. </a:t>
            </a:r>
            <a:endParaRPr lang="en-US" sz="2400" dirty="0"/>
          </a:p>
          <a:p>
            <a:r>
              <a:rPr lang="en-US" sz="2400" i="1" dirty="0" smtClean="0"/>
              <a:t>A </a:t>
            </a:r>
            <a:r>
              <a:rPr lang="en-US" sz="2400" i="1" dirty="0"/>
              <a:t>statement explaining what you learned in class that day and a way in which you might apply this new knowledge personally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1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</TotalTime>
  <Words>269</Words>
  <Application>Microsoft Office PowerPoint</Application>
  <PresentationFormat>Widescreen</PresentationFormat>
  <Paragraphs>69</Paragraphs>
  <Slides>14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Wingdings 3</vt:lpstr>
      <vt:lpstr>Facet</vt:lpstr>
      <vt:lpstr>Chapter 13: Leadership, Power, and Negotiation</vt:lpstr>
      <vt:lpstr>Agenda</vt:lpstr>
      <vt:lpstr>Organizational Politics</vt:lpstr>
      <vt:lpstr>Political Skill</vt:lpstr>
      <vt:lpstr>Causes of Org. Politics</vt:lpstr>
      <vt:lpstr>Consequences of Org. Politics</vt:lpstr>
      <vt:lpstr>Conflict Resolution Styles</vt:lpstr>
      <vt:lpstr>Negotiations</vt:lpstr>
      <vt:lpstr>Negotiation Strategies:</vt:lpstr>
      <vt:lpstr>Negotiation Stages</vt:lpstr>
      <vt:lpstr>Influences &amp; Biases in Negotiation Process</vt:lpstr>
      <vt:lpstr>TED Talk: How to Speak Up for Yourself</vt:lpstr>
      <vt:lpstr>Alternative Dispute Resolutions (ADR)</vt:lpstr>
      <vt:lpstr>Minute Paper</vt:lpstr>
    </vt:vector>
  </TitlesOfParts>
  <Company>Western Kentucky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13: Power, Politics, Conflict &amp; Negotiations</dc:title>
  <dc:creator>Yates, Mariah</dc:creator>
  <cp:lastModifiedBy>Yates, Mariah</cp:lastModifiedBy>
  <cp:revision>19</cp:revision>
  <dcterms:created xsi:type="dcterms:W3CDTF">2017-11-01T15:36:17Z</dcterms:created>
  <dcterms:modified xsi:type="dcterms:W3CDTF">2017-11-03T14:40:56Z</dcterms:modified>
</cp:coreProperties>
</file>